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3" r:id="rId8"/>
    <p:sldId id="275" r:id="rId9"/>
    <p:sldId id="272" r:id="rId10"/>
    <p:sldId id="273" r:id="rId11"/>
    <p:sldId id="274" r:id="rId12"/>
    <p:sldId id="276" r:id="rId13"/>
    <p:sldId id="277" r:id="rId14"/>
    <p:sldId id="264" r:id="rId15"/>
    <p:sldId id="265" r:id="rId16"/>
    <p:sldId id="278" r:id="rId17"/>
    <p:sldId id="267" r:id="rId18"/>
    <p:sldId id="279" r:id="rId19"/>
    <p:sldId id="280" r:id="rId20"/>
    <p:sldId id="281" r:id="rId21"/>
    <p:sldId id="270" r:id="rId22"/>
    <p:sldId id="261" r:id="rId23"/>
    <p:sldId id="282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D651-33ED-4359-89EA-E461735C9C94}" type="datetimeFigureOut">
              <a:rPr lang="en-US" smtClean="0"/>
              <a:t>11/9/2009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188C6-A6A7-4B7E-8170-31506054E0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D651-33ED-4359-89EA-E461735C9C94}" type="datetimeFigureOut">
              <a:rPr lang="en-US" smtClean="0"/>
              <a:t>11/9/2009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188C6-A6A7-4B7E-8170-31506054E0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D651-33ED-4359-89EA-E461735C9C94}" type="datetimeFigureOut">
              <a:rPr lang="en-US" smtClean="0"/>
              <a:t>11/9/2009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188C6-A6A7-4B7E-8170-31506054E0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D651-33ED-4359-89EA-E461735C9C94}" type="datetimeFigureOut">
              <a:rPr lang="en-US" smtClean="0"/>
              <a:t>11/9/2009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188C6-A6A7-4B7E-8170-31506054E0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D651-33ED-4359-89EA-E461735C9C94}" type="datetimeFigureOut">
              <a:rPr lang="en-US" smtClean="0"/>
              <a:t>11/9/2009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188C6-A6A7-4B7E-8170-31506054E0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D651-33ED-4359-89EA-E461735C9C94}" type="datetimeFigureOut">
              <a:rPr lang="en-US" smtClean="0"/>
              <a:t>11/9/2009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188C6-A6A7-4B7E-8170-31506054E0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D651-33ED-4359-89EA-E461735C9C94}" type="datetimeFigureOut">
              <a:rPr lang="en-US" smtClean="0"/>
              <a:t>11/9/2009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188C6-A6A7-4B7E-8170-31506054E0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D651-33ED-4359-89EA-E461735C9C94}" type="datetimeFigureOut">
              <a:rPr lang="en-US" smtClean="0"/>
              <a:t>11/9/2009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188C6-A6A7-4B7E-8170-31506054E0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D651-33ED-4359-89EA-E461735C9C94}" type="datetimeFigureOut">
              <a:rPr lang="en-US" smtClean="0"/>
              <a:t>11/9/2009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188C6-A6A7-4B7E-8170-31506054E0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D651-33ED-4359-89EA-E461735C9C94}" type="datetimeFigureOut">
              <a:rPr lang="en-US" smtClean="0"/>
              <a:t>11/9/2009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188C6-A6A7-4B7E-8170-31506054E0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D651-33ED-4359-89EA-E461735C9C94}" type="datetimeFigureOut">
              <a:rPr lang="en-US" smtClean="0"/>
              <a:t>11/9/2009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188C6-A6A7-4B7E-8170-31506054E0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E2D651-33ED-4359-89EA-E461735C9C94}" type="datetimeFigureOut">
              <a:rPr lang="en-US" smtClean="0"/>
              <a:t>11/9/2009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188C6-A6A7-4B7E-8170-31506054E01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iso.org/standards/z39-85-2007/" TargetMode="External"/><Relationship Id="rId2" Type="http://schemas.openxmlformats.org/officeDocument/2006/relationships/hyperlink" Target="http://www.ietf.org/rfc/rfc5013.tx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iso.org/iso/search.htm?qt=15836&amp;searchSubmit=Search&amp;sort=rel&amp;type=simple&amp;published=on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An Architecture for Creating Collaborative Semantically</a:t>
            </a:r>
            <a:br>
              <a:rPr lang="en-US" b="1" dirty="0"/>
            </a:br>
            <a:r>
              <a:rPr lang="en-US" b="1" dirty="0"/>
              <a:t>Capable Scientific Data Sharing Infrastructures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endParaRPr lang="en-US" dirty="0" smtClean="0"/>
          </a:p>
          <a:p>
            <a:r>
              <a:rPr lang="en-US" dirty="0" err="1"/>
              <a:t>Anuj</a:t>
            </a:r>
            <a:r>
              <a:rPr lang="en-US" dirty="0"/>
              <a:t> R. </a:t>
            </a:r>
            <a:r>
              <a:rPr lang="en-US" dirty="0" err="1" smtClean="0"/>
              <a:t>Jaiswal</a:t>
            </a:r>
            <a:r>
              <a:rPr lang="en-US" dirty="0" smtClean="0"/>
              <a:t>, </a:t>
            </a:r>
            <a:r>
              <a:rPr lang="en-US" dirty="0"/>
              <a:t>C. Lee </a:t>
            </a:r>
            <a:r>
              <a:rPr lang="en-US" dirty="0" smtClean="0"/>
              <a:t>Giles,  </a:t>
            </a:r>
            <a:r>
              <a:rPr lang="en-US" dirty="0" err="1"/>
              <a:t>Prasenjit</a:t>
            </a:r>
            <a:r>
              <a:rPr lang="en-US" dirty="0"/>
              <a:t> </a:t>
            </a:r>
            <a:r>
              <a:rPr lang="en-US" dirty="0" err="1" smtClean="0"/>
              <a:t>Mitra</a:t>
            </a:r>
            <a:r>
              <a:rPr lang="en-US" dirty="0" smtClean="0"/>
              <a:t>, </a:t>
            </a:r>
            <a:r>
              <a:rPr lang="en-US" dirty="0"/>
              <a:t>James Z. </a:t>
            </a:r>
            <a:r>
              <a:rPr lang="en-US" dirty="0" smtClean="0"/>
              <a:t>Wang</a:t>
            </a:r>
          </a:p>
          <a:p>
            <a:endParaRPr lang="en-US" dirty="0"/>
          </a:p>
          <a:p>
            <a:r>
              <a:rPr lang="en-US" dirty="0" smtClean="0"/>
              <a:t>Presentation by Paulo Shakarian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535" y="0"/>
            <a:ext cx="9111466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96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Dataset Metadata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19199"/>
          </a:xfrm>
        </p:spPr>
        <p:txBody>
          <a:bodyPr>
            <a:normAutofit/>
          </a:bodyPr>
          <a:lstStyle/>
          <a:p>
            <a:r>
              <a:rPr lang="en-US" dirty="0" smtClean="0"/>
              <a:t>Paper states “uses Dublin Core 15 elements” but actually uses the following 15: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81000" y="2743200"/>
            <a:ext cx="8229600" cy="2392363"/>
          </a:xfrm>
          <a:prstGeom prst="rect">
            <a:avLst/>
          </a:prstGeom>
        </p:spPr>
        <p:txBody>
          <a:bodyPr vert="horz" lIns="91440" tIns="45720" rIns="91440" bIns="45720" numCol="3" rtlCol="0">
            <a:normAutofit fontScale="85000" lnSpcReduction="20000"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Title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Creator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Subject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Description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Contributor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Publisher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Type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Format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Identifier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Source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Relation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References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 referenced by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Language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Rights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Coverage.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Attribute Metadata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860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Challenges:</a:t>
            </a:r>
          </a:p>
          <a:p>
            <a:pPr lvl="1"/>
            <a:r>
              <a:rPr lang="en-US" dirty="0" smtClean="0"/>
              <a:t>Same attribute, different row/column name</a:t>
            </a:r>
          </a:p>
          <a:p>
            <a:pPr lvl="1"/>
            <a:r>
              <a:rPr lang="en-US" dirty="0" smtClean="0"/>
              <a:t>(i.e. Temp </a:t>
            </a:r>
            <a:r>
              <a:rPr lang="en-US" dirty="0" err="1" smtClean="0"/>
              <a:t>vs</a:t>
            </a:r>
            <a:r>
              <a:rPr lang="en-US" dirty="0" smtClean="0"/>
              <a:t> Temperature</a:t>
            </a:r>
          </a:p>
          <a:p>
            <a:pPr lvl="1"/>
            <a:r>
              <a:rPr lang="en-US" dirty="0" smtClean="0"/>
              <a:t>Same row/column name, but different attribute (i.e. Temperature (in deg C) </a:t>
            </a:r>
            <a:r>
              <a:rPr lang="en-US" dirty="0" err="1" smtClean="0"/>
              <a:t>vs</a:t>
            </a:r>
            <a:r>
              <a:rPr lang="en-US" dirty="0" smtClean="0"/>
              <a:t> Temperature (in deg K)</a:t>
            </a:r>
          </a:p>
          <a:p>
            <a:pPr lvl="1"/>
            <a:r>
              <a:rPr lang="en-US" dirty="0" smtClean="0"/>
              <a:t>Row/column names may be ambiguous (i.e. Rate)</a:t>
            </a:r>
          </a:p>
          <a:p>
            <a:pPr lvl="1"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" y="4191000"/>
            <a:ext cx="8029575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Attribute Metadata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6482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Metadata tags for attributes (right)</a:t>
            </a:r>
          </a:p>
          <a:p>
            <a:r>
              <a:rPr lang="en-US" dirty="0" smtClean="0"/>
              <a:t>Note they allow for dynamic generation of a dynamic collaboration ontology</a:t>
            </a:r>
          </a:p>
          <a:p>
            <a:pPr lvl="1"/>
            <a:r>
              <a:rPr lang="en-US" dirty="0" smtClean="0"/>
              <a:t>Equivalent To</a:t>
            </a:r>
          </a:p>
          <a:p>
            <a:pPr lvl="1"/>
            <a:r>
              <a:rPr lang="en-US" dirty="0" smtClean="0"/>
              <a:t>Different From</a:t>
            </a:r>
          </a:p>
          <a:p>
            <a:pPr lvl="1"/>
            <a:r>
              <a:rPr lang="en-US" dirty="0" smtClean="0"/>
              <a:t>Superset Of</a:t>
            </a:r>
          </a:p>
          <a:p>
            <a:pPr lvl="1"/>
            <a:r>
              <a:rPr lang="en-US" dirty="0" smtClean="0"/>
              <a:t>Subset Of</a:t>
            </a:r>
          </a:p>
          <a:p>
            <a:pPr lvl="1"/>
            <a:r>
              <a:rPr lang="en-US" dirty="0" smtClean="0"/>
              <a:t>Type Of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1447800"/>
            <a:ext cx="3876675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Submitting a Dataset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Uses a ``pull’’ technique</a:t>
            </a:r>
          </a:p>
          <a:p>
            <a:pPr lvl="1"/>
            <a:r>
              <a:rPr lang="en-US" dirty="0" smtClean="0"/>
              <a:t>Author submits URL</a:t>
            </a:r>
          </a:p>
          <a:p>
            <a:pPr lvl="1"/>
            <a:r>
              <a:rPr lang="en-US" dirty="0" smtClean="0"/>
              <a:t>System pulls annotated data</a:t>
            </a:r>
          </a:p>
          <a:p>
            <a:r>
              <a:rPr lang="en-US" dirty="0" smtClean="0"/>
              <a:t>Pull method allows the following</a:t>
            </a:r>
          </a:p>
          <a:p>
            <a:pPr lvl="1"/>
            <a:r>
              <a:rPr lang="en-US" dirty="0" smtClean="0"/>
              <a:t>A moderator can check the URL from non-authorized submitters</a:t>
            </a:r>
          </a:p>
          <a:p>
            <a:pPr lvl="1"/>
            <a:r>
              <a:rPr lang="en-US" dirty="0" smtClean="0"/>
              <a:t>Automatic tagging of provenance information for authorized users based on URL</a:t>
            </a:r>
          </a:p>
          <a:p>
            <a:pPr lvl="1"/>
            <a:r>
              <a:rPr lang="en-US" dirty="0" smtClean="0"/>
              <a:t>Better protection from DOS attacks</a:t>
            </a:r>
          </a:p>
          <a:p>
            <a:pPr lvl="2"/>
            <a:r>
              <a:rPr lang="en-US" dirty="0" smtClean="0"/>
              <a:t>Banning of malicious users</a:t>
            </a:r>
          </a:p>
          <a:p>
            <a:pPr lvl="2"/>
            <a:r>
              <a:rPr lang="en-US" dirty="0" smtClean="0"/>
              <a:t>Implement a round-robin policy for fetching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Implementation: Metadata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620000" cy="1524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Used for chemical kinetics experiments</a:t>
            </a:r>
          </a:p>
          <a:p>
            <a:r>
              <a:rPr lang="en-US" dirty="0" smtClean="0"/>
              <a:t>Experimental results in MS Excel</a:t>
            </a:r>
          </a:p>
          <a:p>
            <a:r>
              <a:rPr lang="en-US" dirty="0" smtClean="0"/>
              <a:t>Metadata added through a MS Excel add-in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759993"/>
            <a:ext cx="3886200" cy="4098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12284" y="2687614"/>
            <a:ext cx="3993516" cy="4127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Implementation: Web Portal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Three components</a:t>
            </a:r>
          </a:p>
          <a:p>
            <a:pPr lvl="1"/>
            <a:r>
              <a:rPr lang="en-US" dirty="0" smtClean="0"/>
              <a:t>Web portal front-end</a:t>
            </a:r>
          </a:p>
          <a:p>
            <a:pPr lvl="1"/>
            <a:r>
              <a:rPr lang="en-US" dirty="0" smtClean="0"/>
              <a:t>Data downloader and parser</a:t>
            </a:r>
          </a:p>
          <a:p>
            <a:pPr lvl="1"/>
            <a:r>
              <a:rPr lang="en-US" dirty="0" smtClean="0"/>
              <a:t>Data analysis toolkit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Implementation: Web Portal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Web Portal Front-End</a:t>
            </a:r>
          </a:p>
          <a:p>
            <a:pPr lvl="1"/>
            <a:r>
              <a:rPr lang="en-US" dirty="0" smtClean="0"/>
              <a:t>Content management system</a:t>
            </a:r>
          </a:p>
          <a:p>
            <a:pPr lvl="1"/>
            <a:r>
              <a:rPr lang="en-US" dirty="0" smtClean="0"/>
              <a:t>Dataset viewer</a:t>
            </a:r>
          </a:p>
          <a:p>
            <a:pPr lvl="1"/>
            <a:r>
              <a:rPr lang="en-US" dirty="0" smtClean="0"/>
              <a:t>Data submission system</a:t>
            </a:r>
          </a:p>
          <a:p>
            <a:r>
              <a:rPr lang="en-US" dirty="0" smtClean="0"/>
              <a:t>Uses Mambo Server (open source, PHP-based) content-management system</a:t>
            </a:r>
          </a:p>
          <a:p>
            <a:r>
              <a:rPr lang="en-US" dirty="0" smtClean="0"/>
              <a:t>Data submission system deployed using JSP on </a:t>
            </a:r>
            <a:r>
              <a:rPr lang="en-US" dirty="0" err="1" smtClean="0"/>
              <a:t>ApacheTomcat</a:t>
            </a:r>
            <a:r>
              <a:rPr lang="en-US" dirty="0" smtClean="0"/>
              <a:t> 5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Implementation: Web Portal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4958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Data downloader and parser</a:t>
            </a:r>
          </a:p>
          <a:p>
            <a:pPr lvl="1"/>
            <a:r>
              <a:rPr lang="en-US" dirty="0" smtClean="0"/>
              <a:t>Scheduler</a:t>
            </a:r>
            <a:endParaRPr lang="en-US" dirty="0"/>
          </a:p>
          <a:p>
            <a:pPr lvl="1"/>
            <a:r>
              <a:rPr lang="en-US" dirty="0" smtClean="0"/>
              <a:t>Downloader</a:t>
            </a:r>
          </a:p>
          <a:p>
            <a:pPr lvl="1"/>
            <a:r>
              <a:rPr lang="en-US" dirty="0" smtClean="0"/>
              <a:t>Parser</a:t>
            </a:r>
          </a:p>
          <a:p>
            <a:r>
              <a:rPr lang="en-US" dirty="0" smtClean="0"/>
              <a:t>Parser</a:t>
            </a:r>
          </a:p>
          <a:p>
            <a:pPr lvl="1"/>
            <a:r>
              <a:rPr lang="en-US" dirty="0" smtClean="0"/>
              <a:t>Creates metadata as XML files</a:t>
            </a:r>
          </a:p>
          <a:p>
            <a:pPr lvl="1"/>
            <a:r>
              <a:rPr lang="en-US" dirty="0" smtClean="0"/>
              <a:t>Data in Excel files imported into </a:t>
            </a:r>
            <a:r>
              <a:rPr lang="en-US" dirty="0" err="1" smtClean="0"/>
              <a:t>MySQL</a:t>
            </a:r>
            <a:r>
              <a:rPr lang="en-US" dirty="0" smtClean="0"/>
              <a:t> database</a:t>
            </a:r>
          </a:p>
          <a:p>
            <a:pPr lvl="1"/>
            <a:r>
              <a:rPr lang="en-US" dirty="0" smtClean="0"/>
              <a:t>Parser creates a </a:t>
            </a:r>
            <a:r>
              <a:rPr lang="en-US" b="1" dirty="0" smtClean="0"/>
              <a:t>dataset index</a:t>
            </a:r>
            <a:r>
              <a:rPr lang="en-US" dirty="0" smtClean="0"/>
              <a:t>, linking dataset with dataset metadata and attribute metadata with data tables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1752600"/>
            <a:ext cx="36957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Problem</a:t>
            </a:r>
          </a:p>
          <a:p>
            <a:r>
              <a:rPr lang="en-US" dirty="0" smtClean="0"/>
              <a:t>Overall Goal</a:t>
            </a:r>
          </a:p>
          <a:p>
            <a:r>
              <a:rPr lang="en-US" dirty="0" smtClean="0"/>
              <a:t>Contributions</a:t>
            </a:r>
          </a:p>
          <a:p>
            <a:r>
              <a:rPr lang="en-US" dirty="0" smtClean="0"/>
              <a:t>Metadata</a:t>
            </a:r>
          </a:p>
          <a:p>
            <a:r>
              <a:rPr lang="en-US" dirty="0" smtClean="0"/>
              <a:t>Implementation</a:t>
            </a:r>
          </a:p>
          <a:p>
            <a:r>
              <a:rPr lang="en-US" dirty="0" smtClean="0"/>
              <a:t>Future Work</a:t>
            </a:r>
          </a:p>
          <a:p>
            <a:r>
              <a:rPr lang="en-US" dirty="0" smtClean="0"/>
              <a:t>Comparison to SIBDATA Concept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Implementation: Data Analysis Tools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1524000"/>
            <a:ext cx="2895599" cy="2740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3686" y="4343400"/>
            <a:ext cx="6405989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029200" cy="4525963"/>
          </a:xfrm>
        </p:spPr>
        <p:txBody>
          <a:bodyPr/>
          <a:lstStyle/>
          <a:p>
            <a:r>
              <a:rPr lang="en-US" dirty="0" smtClean="0"/>
              <a:t>In addition to supporting queries, plotting and regression tools included in web portal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 algorithms to derive dynamic collaboration ontology's</a:t>
            </a:r>
          </a:p>
          <a:p>
            <a:r>
              <a:rPr lang="en-US" dirty="0" smtClean="0"/>
              <a:t>Integrating query re-</a:t>
            </a:r>
            <a:r>
              <a:rPr lang="en-US" dirty="0" err="1" smtClean="0"/>
              <a:t>wrting</a:t>
            </a:r>
            <a:r>
              <a:rPr lang="en-US" dirty="0" smtClean="0"/>
              <a:t> and semantic searching using attribute-level semantics</a:t>
            </a:r>
          </a:p>
          <a:p>
            <a:r>
              <a:rPr lang="en-US" dirty="0" smtClean="0"/>
              <a:t>Automatic metadata generation using a user’s previous experiments</a:t>
            </a:r>
          </a:p>
          <a:p>
            <a:r>
              <a:rPr lang="en-US" dirty="0" smtClean="0"/>
              <a:t>Group, trust, privacy mechanisms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Comparison to SIBDATA Concept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Relies on central repository (as opposed to multiple repositories for SIBDATA)</a:t>
            </a:r>
          </a:p>
          <a:p>
            <a:r>
              <a:rPr lang="en-US" dirty="0" smtClean="0"/>
              <a:t>Only useful for Excel-formatted experimental results</a:t>
            </a:r>
          </a:p>
          <a:p>
            <a:r>
              <a:rPr lang="en-US" dirty="0" smtClean="0"/>
              <a:t>Annotations may be an interesting feature to include in a SIBDATA or CDATA.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Questions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Researchers often reference experimental results of their predecessors</a:t>
            </a:r>
            <a:endParaRPr lang="en-US" dirty="0"/>
          </a:p>
          <a:p>
            <a:r>
              <a:rPr lang="en-US" dirty="0" smtClean="0"/>
              <a:t>However, the raw data of experimental results is often not readily available.</a:t>
            </a:r>
          </a:p>
          <a:p>
            <a:pPr lvl="1"/>
            <a:r>
              <a:rPr lang="en-US" dirty="0" smtClean="0"/>
              <a:t>Hence, results often cannot easily be re-used or combined with other experiments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 repositories (i.e. NASA, NOAA, etc.) do collect experimental data</a:t>
            </a:r>
          </a:p>
          <a:p>
            <a:pPr lvl="1"/>
            <a:r>
              <a:rPr lang="en-US" dirty="0" smtClean="0"/>
              <a:t>Often conform to global schema (which may cause some data to be lost)</a:t>
            </a:r>
          </a:p>
          <a:p>
            <a:pPr lvl="1"/>
            <a:r>
              <a:rPr lang="en-US" dirty="0" smtClean="0"/>
              <a:t>Or stored as flat-files (requiring custom-built query applications)</a:t>
            </a:r>
          </a:p>
          <a:p>
            <a:r>
              <a:rPr lang="en-US" dirty="0" smtClean="0"/>
              <a:t>Also, data labels in experiments may differ (i.e. Temp. vs. Temperature vs. Celsius)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Goal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Architecture for dissemination, sharing, querying, and searching of scientific data on the WWW</a:t>
            </a:r>
          </a:p>
          <a:p>
            <a:r>
              <a:rPr lang="en-US" dirty="0" smtClean="0"/>
              <a:t>Schema not known a-priori</a:t>
            </a:r>
          </a:p>
          <a:p>
            <a:r>
              <a:rPr lang="en-US" dirty="0" smtClean="0"/>
              <a:t>Approach relies on sufficient meta-data of two varieties:</a:t>
            </a:r>
          </a:p>
          <a:p>
            <a:pPr lvl="1"/>
            <a:r>
              <a:rPr lang="en-US" dirty="0" smtClean="0"/>
              <a:t>Data about the experiment (conditions, source, when uploaded, etc.)</a:t>
            </a:r>
          </a:p>
          <a:p>
            <a:pPr lvl="1"/>
            <a:r>
              <a:rPr lang="en-US" dirty="0" smtClean="0"/>
              <a:t>Semantics for columns/rows in experimental results (what they represent, what units, etc.)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Goal</a:t>
            </a:r>
            <a:r>
              <a:rPr lang="en-US" dirty="0" smtClean="0"/>
              <a:t>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r>
              <a:rPr lang="en-US" dirty="0" smtClean="0"/>
              <a:t>Two-part approach:</a:t>
            </a:r>
          </a:p>
          <a:p>
            <a:pPr lvl="1"/>
            <a:r>
              <a:rPr lang="en-US" dirty="0" smtClean="0"/>
              <a:t>Annotation application for semi-automatic creation of annotations</a:t>
            </a:r>
          </a:p>
          <a:p>
            <a:pPr lvl="1"/>
            <a:r>
              <a:rPr lang="en-US" dirty="0" smtClean="0"/>
              <a:t>Web-portal for searchable storage of annotated scientific data.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219200"/>
            <a:ext cx="3781149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Contributions of the Paper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Propose architecture for semantically capable collaborative infrastructure for data collection and sharing</a:t>
            </a:r>
          </a:p>
          <a:p>
            <a:r>
              <a:rPr lang="en-US" dirty="0" smtClean="0"/>
              <a:t>System that utilizes two-level metadata scheme for document description and dataset attributes</a:t>
            </a:r>
          </a:p>
          <a:p>
            <a:r>
              <a:rPr lang="en-US" dirty="0" smtClean="0"/>
              <a:t>Description of current implementation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Dataset Metadata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399"/>
          </a:xfrm>
        </p:spPr>
        <p:txBody>
          <a:bodyPr>
            <a:normAutofit/>
          </a:bodyPr>
          <a:lstStyle/>
          <a:p>
            <a:r>
              <a:rPr lang="en-US" dirty="0" smtClean="0"/>
              <a:t>Dublin Core (http://dublincore.org) is a set of 15 elements for minimal resource description to ensure minimal operability</a:t>
            </a:r>
          </a:p>
          <a:p>
            <a:pPr lvl="1"/>
            <a:r>
              <a:rPr lang="en-US" dirty="0" smtClean="0"/>
              <a:t>OAI-PMH</a:t>
            </a:r>
            <a:endParaRPr lang="en-US" u="sng" dirty="0" smtClean="0">
              <a:hlinkClick r:id="rId2"/>
            </a:endParaRPr>
          </a:p>
          <a:p>
            <a:pPr lvl="1"/>
            <a:r>
              <a:rPr lang="en-US" u="sng" dirty="0" smtClean="0">
                <a:hlinkClick r:id="rId2"/>
              </a:rPr>
              <a:t>IETF </a:t>
            </a:r>
            <a:r>
              <a:rPr lang="en-US" u="sng" dirty="0">
                <a:hlinkClick r:id="rId2"/>
              </a:rPr>
              <a:t>RFC </a:t>
            </a:r>
            <a:r>
              <a:rPr lang="en-US" u="sng" dirty="0" smtClean="0">
                <a:hlinkClick r:id="rId2"/>
              </a:rPr>
              <a:t>5013</a:t>
            </a:r>
            <a:endParaRPr lang="en-US" dirty="0" smtClean="0"/>
          </a:p>
          <a:p>
            <a:pPr lvl="1"/>
            <a:r>
              <a:rPr lang="en-US" u="sng" dirty="0" smtClean="0">
                <a:hlinkClick r:id="rId3"/>
              </a:rPr>
              <a:t>ANSI/NISO </a:t>
            </a:r>
            <a:r>
              <a:rPr lang="en-US" u="sng" dirty="0">
                <a:hlinkClick r:id="rId3"/>
              </a:rPr>
              <a:t>Standard </a:t>
            </a:r>
            <a:r>
              <a:rPr lang="en-US" u="sng" dirty="0" smtClean="0">
                <a:hlinkClick r:id="rId3"/>
              </a:rPr>
              <a:t>Z39.85-2007</a:t>
            </a:r>
            <a:endParaRPr lang="en-US" u="sng" dirty="0" smtClean="0"/>
          </a:p>
          <a:p>
            <a:pPr lvl="1"/>
            <a:r>
              <a:rPr lang="en-US" u="sng" dirty="0" smtClean="0">
                <a:hlinkClick r:id="rId4"/>
              </a:rPr>
              <a:t>ISO </a:t>
            </a:r>
            <a:r>
              <a:rPr lang="en-US" u="sng" dirty="0">
                <a:hlinkClick r:id="rId4"/>
              </a:rPr>
              <a:t>Standard </a:t>
            </a:r>
            <a:r>
              <a:rPr lang="en-US" u="sng" dirty="0" smtClean="0">
                <a:hlinkClick r:id="rId4"/>
              </a:rPr>
              <a:t>15836:2009</a:t>
            </a:r>
            <a:endParaRPr lang="en-US" u="sng" dirty="0" smtClean="0"/>
          </a:p>
          <a:p>
            <a:r>
              <a:rPr lang="en-US" dirty="0" smtClean="0"/>
              <a:t>Attributes listed on next 3 slides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95864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671</Words>
  <Application>Microsoft Office PowerPoint</Application>
  <PresentationFormat>On-screen Show (4:3)</PresentationFormat>
  <Paragraphs>123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An Architecture for Creating Collaborative Semantically Capable Scientific Data Sharing Infrastructures</vt:lpstr>
      <vt:lpstr>Outline</vt:lpstr>
      <vt:lpstr>Problem</vt:lpstr>
      <vt:lpstr>Problem (cont.)</vt:lpstr>
      <vt:lpstr>Overall Goal</vt:lpstr>
      <vt:lpstr>Overall Goal (cont.)</vt:lpstr>
      <vt:lpstr>Contributions of the Paper</vt:lpstr>
      <vt:lpstr>Dataset Metadata</vt:lpstr>
      <vt:lpstr>Slide 9</vt:lpstr>
      <vt:lpstr>Slide 10</vt:lpstr>
      <vt:lpstr>Slide 11</vt:lpstr>
      <vt:lpstr>Dataset Metadata</vt:lpstr>
      <vt:lpstr>Attribute Metadata</vt:lpstr>
      <vt:lpstr>Attribute Metadata</vt:lpstr>
      <vt:lpstr>Submitting a Dataset</vt:lpstr>
      <vt:lpstr>Implementation: Metadata</vt:lpstr>
      <vt:lpstr>Implementation: Web Portal</vt:lpstr>
      <vt:lpstr>Implementation: Web Portal</vt:lpstr>
      <vt:lpstr>Implementation: Web Portal</vt:lpstr>
      <vt:lpstr>Implementation: Data Analysis Tools</vt:lpstr>
      <vt:lpstr>Future Work</vt:lpstr>
      <vt:lpstr>Comparison to SIBDATA Concept</vt:lpstr>
      <vt:lpstr>Questions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Architecture for Creating Collaborative Semantically Capable Scientific Data Sharing Infrastructures</dc:title>
  <dc:creator>pshakari</dc:creator>
  <cp:lastModifiedBy>pshakari</cp:lastModifiedBy>
  <cp:revision>15</cp:revision>
  <dcterms:created xsi:type="dcterms:W3CDTF">2009-11-09T18:15:39Z</dcterms:created>
  <dcterms:modified xsi:type="dcterms:W3CDTF">2009-11-09T19:48:01Z</dcterms:modified>
</cp:coreProperties>
</file>